
<file path=[Content_Types].xml><?xml version="1.0" encoding="utf-8"?>
<Types xmlns="http://schemas.openxmlformats.org/package/2006/content-types">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71" r:id="rId9"/>
    <p:sldId id="272" r:id="rId10"/>
    <p:sldId id="266" r:id="rId11"/>
    <p:sldId id="267" r:id="rId12"/>
    <p:sldId id="268" r:id="rId13"/>
    <p:sldId id="269" r:id="rId14"/>
    <p:sldId id="270" r:id="rId15"/>
    <p:sldId id="273" r:id="rId16"/>
    <p:sldId id="274" r:id="rId17"/>
    <p:sldId id="263" r:id="rId18"/>
    <p:sldId id="264" r:id="rId19"/>
    <p:sldId id="265"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40"/>
  </p:normalViewPr>
  <p:slideViewPr>
    <p:cSldViewPr snapToGrid="0" snapToObjects="1">
      <p:cViewPr>
        <p:scale>
          <a:sx n="93" d="100"/>
          <a:sy n="93" d="100"/>
        </p:scale>
        <p:origin x="1320"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5/10/20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5/10/20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kylerBrivic/Lobster" TargetMode="External"/><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5FBF-C5D7-4141-B482-15163F0092EF}"/>
              </a:ext>
            </a:extLst>
          </p:cNvPr>
          <p:cNvSpPr>
            <a:spLocks noGrp="1"/>
          </p:cNvSpPr>
          <p:nvPr>
            <p:ph type="ctrTitle"/>
          </p:nvPr>
        </p:nvSpPr>
        <p:spPr/>
        <p:txBody>
          <a:bodyPr>
            <a:normAutofit/>
          </a:bodyPr>
          <a:lstStyle/>
          <a:p>
            <a:r>
              <a:rPr lang="en-US" sz="3200" dirty="0"/>
              <a:t>The Lobster Programming Language</a:t>
            </a:r>
          </a:p>
        </p:txBody>
      </p:sp>
      <p:sp>
        <p:nvSpPr>
          <p:cNvPr id="3" name="Subtitle 2">
            <a:extLst>
              <a:ext uri="{FF2B5EF4-FFF2-40B4-BE49-F238E27FC236}">
                <a16:creationId xmlns:a16="http://schemas.microsoft.com/office/drawing/2014/main" id="{D0925542-0FCC-7E4A-A3C0-322AC9539D14}"/>
              </a:ext>
            </a:extLst>
          </p:cNvPr>
          <p:cNvSpPr>
            <a:spLocks noGrp="1"/>
          </p:cNvSpPr>
          <p:nvPr>
            <p:ph type="subTitle" idx="1"/>
          </p:nvPr>
        </p:nvSpPr>
        <p:spPr/>
        <p:txBody>
          <a:bodyPr/>
          <a:lstStyle/>
          <a:p>
            <a:pPr algn="ctr"/>
            <a:r>
              <a:rPr lang="en-US" dirty="0"/>
              <a:t>by Skyler Brivic</a:t>
            </a:r>
          </a:p>
        </p:txBody>
      </p:sp>
    </p:spTree>
    <p:extLst>
      <p:ext uri="{BB962C8B-B14F-4D97-AF65-F5344CB8AC3E}">
        <p14:creationId xmlns:p14="http://schemas.microsoft.com/office/powerpoint/2010/main" val="3893975675"/>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385BF-D5F3-4E42-BA69-EC716670E706}"/>
              </a:ext>
            </a:extLst>
          </p:cNvPr>
          <p:cNvSpPr>
            <a:spLocks noGrp="1"/>
          </p:cNvSpPr>
          <p:nvPr>
            <p:ph type="title"/>
          </p:nvPr>
        </p:nvSpPr>
        <p:spPr/>
        <p:txBody>
          <a:bodyPr/>
          <a:lstStyle/>
          <a:p>
            <a:r>
              <a:rPr lang="en-US" dirty="0"/>
              <a:t>Implementation Scheme: Function Calls</a:t>
            </a:r>
          </a:p>
        </p:txBody>
      </p:sp>
      <p:sp>
        <p:nvSpPr>
          <p:cNvPr id="3" name="Content Placeholder 2">
            <a:extLst>
              <a:ext uri="{FF2B5EF4-FFF2-40B4-BE49-F238E27FC236}">
                <a16:creationId xmlns:a16="http://schemas.microsoft.com/office/drawing/2014/main" id="{EB792F57-6DF9-1147-A5B1-983A8425ADCE}"/>
              </a:ext>
            </a:extLst>
          </p:cNvPr>
          <p:cNvSpPr>
            <a:spLocks noGrp="1"/>
          </p:cNvSpPr>
          <p:nvPr>
            <p:ph idx="1"/>
          </p:nvPr>
        </p:nvSpPr>
        <p:spPr/>
        <p:txBody>
          <a:bodyPr/>
          <a:lstStyle/>
          <a:p>
            <a:r>
              <a:rPr lang="en-US" dirty="0"/>
              <a:t>When a function call is specified by the parse tree, the instructions to push all needed register contents onto the stack is executed.</a:t>
            </a:r>
          </a:p>
          <a:p>
            <a:r>
              <a:rPr lang="en-US" dirty="0"/>
              <a:t>Additionally, registers 223 – 253 are used to hold the arguments of function calls, with R223 holding argument number 0, R224 holding argument number 1, etc.</a:t>
            </a:r>
          </a:p>
          <a:p>
            <a:r>
              <a:rPr lang="en-US" dirty="0"/>
              <a:t>The instruction to call a function jumps to the first line of code in the function.</a:t>
            </a:r>
          </a:p>
          <a:p>
            <a:r>
              <a:rPr lang="en-US" dirty="0"/>
              <a:t>The returned value of a function is always assumed to be in register 254, which is the RETURN REGISTER.</a:t>
            </a:r>
          </a:p>
        </p:txBody>
      </p:sp>
    </p:spTree>
    <p:extLst>
      <p:ext uri="{BB962C8B-B14F-4D97-AF65-F5344CB8AC3E}">
        <p14:creationId xmlns:p14="http://schemas.microsoft.com/office/powerpoint/2010/main" val="970011288"/>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CF83-5E60-B745-A3A1-51B2ABE74F22}"/>
              </a:ext>
            </a:extLst>
          </p:cNvPr>
          <p:cNvSpPr>
            <a:spLocks noGrp="1"/>
          </p:cNvSpPr>
          <p:nvPr>
            <p:ph type="title"/>
          </p:nvPr>
        </p:nvSpPr>
        <p:spPr/>
        <p:txBody>
          <a:bodyPr/>
          <a:lstStyle/>
          <a:p>
            <a:r>
              <a:rPr lang="en-US" dirty="0"/>
              <a:t>Function Calls (cont.)</a:t>
            </a:r>
          </a:p>
        </p:txBody>
      </p:sp>
      <p:sp>
        <p:nvSpPr>
          <p:cNvPr id="3" name="Content Placeholder 2">
            <a:extLst>
              <a:ext uri="{FF2B5EF4-FFF2-40B4-BE49-F238E27FC236}">
                <a16:creationId xmlns:a16="http://schemas.microsoft.com/office/drawing/2014/main" id="{7D885719-5F24-1C4F-9373-8F65B6262074}"/>
              </a:ext>
            </a:extLst>
          </p:cNvPr>
          <p:cNvSpPr>
            <a:spLocks noGrp="1"/>
          </p:cNvSpPr>
          <p:nvPr>
            <p:ph idx="1"/>
          </p:nvPr>
        </p:nvSpPr>
        <p:spPr/>
        <p:txBody>
          <a:bodyPr/>
          <a:lstStyle/>
          <a:p>
            <a:r>
              <a:rPr lang="en-US" dirty="0"/>
              <a:t>Below is an example of the instructions needed to execute a function call to a non-member function which takes as an argument 1 integer.</a:t>
            </a:r>
          </a:p>
          <a:p>
            <a:r>
              <a:rPr lang="en-US" dirty="0"/>
              <a:t>Since the value returned by the function is going to be used later, it is copied out of the return register into another register (otherwise the next function call would overwrite this result).</a:t>
            </a:r>
          </a:p>
        </p:txBody>
      </p:sp>
      <p:pic>
        <p:nvPicPr>
          <p:cNvPr id="4" name="Picture 3">
            <a:extLst>
              <a:ext uri="{FF2B5EF4-FFF2-40B4-BE49-F238E27FC236}">
                <a16:creationId xmlns:a16="http://schemas.microsoft.com/office/drawing/2014/main" id="{E412113F-9E1B-694D-BA5B-9369D06A3C94}"/>
              </a:ext>
            </a:extLst>
          </p:cNvPr>
          <p:cNvPicPr>
            <a:picLocks noChangeAspect="1"/>
          </p:cNvPicPr>
          <p:nvPr/>
        </p:nvPicPr>
        <p:blipFill>
          <a:blip r:embed="rId2"/>
          <a:stretch>
            <a:fillRect/>
          </a:stretch>
        </p:blipFill>
        <p:spPr>
          <a:xfrm>
            <a:off x="1859751" y="4014629"/>
            <a:ext cx="8786930" cy="2183547"/>
          </a:xfrm>
          <a:prstGeom prst="rect">
            <a:avLst/>
          </a:prstGeom>
        </p:spPr>
      </p:pic>
    </p:spTree>
    <p:extLst>
      <p:ext uri="{BB962C8B-B14F-4D97-AF65-F5344CB8AC3E}">
        <p14:creationId xmlns:p14="http://schemas.microsoft.com/office/powerpoint/2010/main" val="22005184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6B45-137B-7244-8ECA-2A717AC82090}"/>
              </a:ext>
            </a:extLst>
          </p:cNvPr>
          <p:cNvSpPr>
            <a:spLocks noGrp="1"/>
          </p:cNvSpPr>
          <p:nvPr>
            <p:ph type="title"/>
          </p:nvPr>
        </p:nvSpPr>
        <p:spPr/>
        <p:txBody>
          <a:bodyPr>
            <a:normAutofit/>
          </a:bodyPr>
          <a:lstStyle/>
          <a:p>
            <a:r>
              <a:rPr lang="en-US" sz="2800" dirty="0"/>
              <a:t>Implementation Scheme (2): Function Definitions</a:t>
            </a:r>
          </a:p>
        </p:txBody>
      </p:sp>
      <p:sp>
        <p:nvSpPr>
          <p:cNvPr id="3" name="Content Placeholder 2">
            <a:extLst>
              <a:ext uri="{FF2B5EF4-FFF2-40B4-BE49-F238E27FC236}">
                <a16:creationId xmlns:a16="http://schemas.microsoft.com/office/drawing/2014/main" id="{E00B25E3-91CB-B745-BF53-EBF1FFFAC448}"/>
              </a:ext>
            </a:extLst>
          </p:cNvPr>
          <p:cNvSpPr>
            <a:spLocks noGrp="1"/>
          </p:cNvSpPr>
          <p:nvPr>
            <p:ph idx="1"/>
          </p:nvPr>
        </p:nvSpPr>
        <p:spPr/>
        <p:txBody>
          <a:bodyPr/>
          <a:lstStyle/>
          <a:p>
            <a:r>
              <a:rPr lang="en-US" dirty="0"/>
              <a:t>A function begins by using the instruction:</a:t>
            </a:r>
          </a:p>
          <a:p>
            <a:r>
              <a:rPr lang="en-US" dirty="0"/>
              <a:t> SET_PARAMETER, 	REGISTER,	IDENTIFIER_NUM</a:t>
            </a:r>
          </a:p>
          <a:p>
            <a:r>
              <a:rPr lang="en-US" dirty="0"/>
              <a:t>This instruction creates a variable identified by IDENTIFIER_NUM and initializes it with the contents of the register specified.</a:t>
            </a:r>
          </a:p>
          <a:p>
            <a:r>
              <a:rPr lang="en-US" dirty="0"/>
              <a:t>When a non-void function exits, it copies its argument to the RETURN_REGISTER, and then executes the RETURN_FROM_FUNCTION instruction.</a:t>
            </a:r>
          </a:p>
          <a:p>
            <a:r>
              <a:rPr lang="en-US" dirty="0"/>
              <a:t>At the end of every non-void function is an OUT_OF_BOUNDS_FAULT instruction.</a:t>
            </a:r>
          </a:p>
        </p:txBody>
      </p:sp>
    </p:spTree>
    <p:extLst>
      <p:ext uri="{BB962C8B-B14F-4D97-AF65-F5344CB8AC3E}">
        <p14:creationId xmlns:p14="http://schemas.microsoft.com/office/powerpoint/2010/main" val="186986988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21B7-B519-0C4D-893D-3BD3D6BB4A10}"/>
              </a:ext>
            </a:extLst>
          </p:cNvPr>
          <p:cNvSpPr>
            <a:spLocks noGrp="1"/>
          </p:cNvSpPr>
          <p:nvPr>
            <p:ph type="title"/>
          </p:nvPr>
        </p:nvSpPr>
        <p:spPr/>
        <p:txBody>
          <a:bodyPr/>
          <a:lstStyle/>
          <a:p>
            <a:r>
              <a:rPr lang="en-US" dirty="0"/>
              <a:t>Function Calls (cont.)</a:t>
            </a:r>
          </a:p>
        </p:txBody>
      </p:sp>
      <p:sp>
        <p:nvSpPr>
          <p:cNvPr id="3" name="Content Placeholder 2">
            <a:extLst>
              <a:ext uri="{FF2B5EF4-FFF2-40B4-BE49-F238E27FC236}">
                <a16:creationId xmlns:a16="http://schemas.microsoft.com/office/drawing/2014/main" id="{FE5D667A-06EF-9F46-B34A-767DD38D76A1}"/>
              </a:ext>
            </a:extLst>
          </p:cNvPr>
          <p:cNvSpPr>
            <a:spLocks noGrp="1"/>
          </p:cNvSpPr>
          <p:nvPr>
            <p:ph idx="1"/>
          </p:nvPr>
        </p:nvSpPr>
        <p:spPr/>
        <p:txBody>
          <a:bodyPr/>
          <a:lstStyle/>
          <a:p>
            <a:r>
              <a:rPr lang="en-US" dirty="0"/>
              <a:t>Below is the code for a function which takes as input two integers, and immediately returns the literal 5. </a:t>
            </a:r>
          </a:p>
          <a:p>
            <a:r>
              <a:rPr lang="en-US" dirty="0"/>
              <a:t>Lobster Code:		int </a:t>
            </a:r>
            <a:r>
              <a:rPr lang="en-US" dirty="0" err="1"/>
              <a:t>myFunc</a:t>
            </a:r>
            <a:r>
              <a:rPr lang="en-US" dirty="0"/>
              <a:t>(int </a:t>
            </a:r>
            <a:r>
              <a:rPr lang="en-US" dirty="0" err="1"/>
              <a:t>firstVal</a:t>
            </a:r>
            <a:r>
              <a:rPr lang="en-US" dirty="0"/>
              <a:t>, int </a:t>
            </a:r>
            <a:r>
              <a:rPr lang="en-US" dirty="0" err="1"/>
              <a:t>secondVal</a:t>
            </a:r>
            <a:r>
              <a:rPr lang="en-US" dirty="0"/>
              <a:t>) { return 5; }</a:t>
            </a:r>
          </a:p>
          <a:p>
            <a:pPr marL="0" indent="0" algn="ctr">
              <a:buNone/>
            </a:pPr>
            <a:r>
              <a:rPr lang="en-US" dirty="0"/>
              <a:t>Bytecode Representation:</a:t>
            </a:r>
          </a:p>
        </p:txBody>
      </p:sp>
      <p:pic>
        <p:nvPicPr>
          <p:cNvPr id="4" name="Picture 3">
            <a:extLst>
              <a:ext uri="{FF2B5EF4-FFF2-40B4-BE49-F238E27FC236}">
                <a16:creationId xmlns:a16="http://schemas.microsoft.com/office/drawing/2014/main" id="{BD2DCE8A-6D33-204B-815A-22FA8F4A3DC9}"/>
              </a:ext>
            </a:extLst>
          </p:cNvPr>
          <p:cNvPicPr>
            <a:picLocks noChangeAspect="1"/>
          </p:cNvPicPr>
          <p:nvPr/>
        </p:nvPicPr>
        <p:blipFill>
          <a:blip r:embed="rId2"/>
          <a:stretch>
            <a:fillRect/>
          </a:stretch>
        </p:blipFill>
        <p:spPr>
          <a:xfrm>
            <a:off x="2171123" y="4217468"/>
            <a:ext cx="7378700" cy="1320800"/>
          </a:xfrm>
          <a:prstGeom prst="rect">
            <a:avLst/>
          </a:prstGeom>
        </p:spPr>
      </p:pic>
    </p:spTree>
    <p:extLst>
      <p:ext uri="{BB962C8B-B14F-4D97-AF65-F5344CB8AC3E}">
        <p14:creationId xmlns:p14="http://schemas.microsoft.com/office/powerpoint/2010/main" val="381847933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538D-89C0-F94E-B1B3-C7B63F4A65ED}"/>
              </a:ext>
            </a:extLst>
          </p:cNvPr>
          <p:cNvSpPr>
            <a:spLocks noGrp="1"/>
          </p:cNvSpPr>
          <p:nvPr>
            <p:ph type="title"/>
          </p:nvPr>
        </p:nvSpPr>
        <p:spPr/>
        <p:txBody>
          <a:bodyPr/>
          <a:lstStyle/>
          <a:p>
            <a:r>
              <a:rPr lang="en-US" dirty="0"/>
              <a:t>Classes</a:t>
            </a:r>
          </a:p>
        </p:txBody>
      </p:sp>
      <p:sp>
        <p:nvSpPr>
          <p:cNvPr id="3" name="Content Placeholder 2">
            <a:extLst>
              <a:ext uri="{FF2B5EF4-FFF2-40B4-BE49-F238E27FC236}">
                <a16:creationId xmlns:a16="http://schemas.microsoft.com/office/drawing/2014/main" id="{F5FDAF41-BB68-3644-93B2-53C11E1DDFF5}"/>
              </a:ext>
            </a:extLst>
          </p:cNvPr>
          <p:cNvSpPr>
            <a:spLocks noGrp="1"/>
          </p:cNvSpPr>
          <p:nvPr>
            <p:ph idx="1"/>
          </p:nvPr>
        </p:nvSpPr>
        <p:spPr/>
        <p:txBody>
          <a:bodyPr>
            <a:normAutofit fontScale="92500" lnSpcReduction="10000"/>
          </a:bodyPr>
          <a:lstStyle/>
          <a:p>
            <a:r>
              <a:rPr lang="en-US" dirty="0"/>
              <a:t>An object of a class in Lobster is represented as an pointer to an array which contains as many slots as the class has member variables. </a:t>
            </a:r>
          </a:p>
          <a:p>
            <a:r>
              <a:rPr lang="en-US" dirty="0"/>
              <a:t>In the object’s constructor, the following instruction creates an object of the class on the heap with enough space to hold NUM_VARS variables, and stores the address of this object in the THIS_REGISTER (R255):</a:t>
            </a:r>
          </a:p>
          <a:p>
            <a:endParaRPr lang="en-US" dirty="0"/>
          </a:p>
          <a:p>
            <a:r>
              <a:rPr lang="en-US" dirty="0"/>
              <a:t>ADD_VARS_TO_OBJ	NUM_VARS</a:t>
            </a:r>
          </a:p>
          <a:p>
            <a:r>
              <a:rPr lang="en-US" dirty="0"/>
              <a:t>Ex. 	ADD_VARS_TO_OBJ,   6    would create an object with enough space to hold 6 variables, and would store it in the THIS register.</a:t>
            </a:r>
          </a:p>
        </p:txBody>
      </p:sp>
    </p:spTree>
    <p:extLst>
      <p:ext uri="{BB962C8B-B14F-4D97-AF65-F5344CB8AC3E}">
        <p14:creationId xmlns:p14="http://schemas.microsoft.com/office/powerpoint/2010/main" val="1671672343"/>
      </p:ext>
    </p:extLst>
  </p:cSld>
  <p:clrMapOvr>
    <a:masterClrMapping/>
  </p:clrMapOvr>
  <p:transition spd="slow">
    <p:comb/>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229FA-FD5D-B848-8164-CB75580230F5}"/>
              </a:ext>
            </a:extLst>
          </p:cNvPr>
          <p:cNvSpPr>
            <a:spLocks noGrp="1"/>
          </p:cNvSpPr>
          <p:nvPr>
            <p:ph type="title"/>
          </p:nvPr>
        </p:nvSpPr>
        <p:spPr/>
        <p:txBody>
          <a:bodyPr/>
          <a:lstStyle/>
          <a:p>
            <a:pPr algn="ctr"/>
            <a:r>
              <a:rPr lang="en-US" dirty="0"/>
              <a:t>For Loop Structure:</a:t>
            </a:r>
          </a:p>
        </p:txBody>
      </p:sp>
      <p:pic>
        <p:nvPicPr>
          <p:cNvPr id="4" name="Content Placeholder 3">
            <a:extLst>
              <a:ext uri="{FF2B5EF4-FFF2-40B4-BE49-F238E27FC236}">
                <a16:creationId xmlns:a16="http://schemas.microsoft.com/office/drawing/2014/main" id="{F22C4822-4C5F-3B42-A03F-0C728822FDC4}"/>
              </a:ext>
            </a:extLst>
          </p:cNvPr>
          <p:cNvPicPr>
            <a:picLocks noGrp="1" noChangeAspect="1"/>
          </p:cNvPicPr>
          <p:nvPr>
            <p:ph idx="1"/>
          </p:nvPr>
        </p:nvPicPr>
        <p:blipFill>
          <a:blip r:embed="rId2"/>
          <a:stretch>
            <a:fillRect/>
          </a:stretch>
        </p:blipFill>
        <p:spPr>
          <a:xfrm>
            <a:off x="2906712" y="2648744"/>
            <a:ext cx="6692900" cy="2184400"/>
          </a:xfrm>
          <a:prstGeom prst="rect">
            <a:avLst/>
          </a:prstGeom>
        </p:spPr>
      </p:pic>
    </p:spTree>
    <p:extLst>
      <p:ext uri="{BB962C8B-B14F-4D97-AF65-F5344CB8AC3E}">
        <p14:creationId xmlns:p14="http://schemas.microsoft.com/office/powerpoint/2010/main" val="352290230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9B36-6F36-8345-906D-C1FD25F7FFE3}"/>
              </a:ext>
            </a:extLst>
          </p:cNvPr>
          <p:cNvSpPr>
            <a:spLocks noGrp="1"/>
          </p:cNvSpPr>
          <p:nvPr>
            <p:ph type="title"/>
          </p:nvPr>
        </p:nvSpPr>
        <p:spPr/>
        <p:txBody>
          <a:bodyPr/>
          <a:lstStyle/>
          <a:p>
            <a:pPr algn="ctr"/>
            <a:r>
              <a:rPr lang="en-US" dirty="0"/>
              <a:t>If-</a:t>
            </a:r>
            <a:r>
              <a:rPr lang="en-US" dirty="0" err="1"/>
              <a:t>Elif</a:t>
            </a:r>
            <a:r>
              <a:rPr lang="en-US" dirty="0"/>
              <a:t>-else structure:</a:t>
            </a:r>
          </a:p>
        </p:txBody>
      </p:sp>
      <p:pic>
        <p:nvPicPr>
          <p:cNvPr id="4" name="Content Placeholder 3">
            <a:extLst>
              <a:ext uri="{FF2B5EF4-FFF2-40B4-BE49-F238E27FC236}">
                <a16:creationId xmlns:a16="http://schemas.microsoft.com/office/drawing/2014/main" id="{682C4362-5FAE-7645-ADCD-221B1710020D}"/>
              </a:ext>
            </a:extLst>
          </p:cNvPr>
          <p:cNvPicPr>
            <a:picLocks noGrp="1" noChangeAspect="1"/>
          </p:cNvPicPr>
          <p:nvPr>
            <p:ph idx="1"/>
          </p:nvPr>
        </p:nvPicPr>
        <p:blipFill>
          <a:blip r:embed="rId2"/>
          <a:stretch>
            <a:fillRect/>
          </a:stretch>
        </p:blipFill>
        <p:spPr>
          <a:xfrm>
            <a:off x="3480277" y="2154674"/>
            <a:ext cx="5545878" cy="3449638"/>
          </a:xfrm>
          <a:prstGeom prst="rect">
            <a:avLst/>
          </a:prstGeom>
        </p:spPr>
      </p:pic>
    </p:spTree>
    <p:extLst>
      <p:ext uri="{BB962C8B-B14F-4D97-AF65-F5344CB8AC3E}">
        <p14:creationId xmlns:p14="http://schemas.microsoft.com/office/powerpoint/2010/main" val="44074356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BD11-AAC6-CF48-A3AE-E33C3FD67B28}"/>
              </a:ext>
            </a:extLst>
          </p:cNvPr>
          <p:cNvSpPr>
            <a:spLocks noGrp="1"/>
          </p:cNvSpPr>
          <p:nvPr>
            <p:ph type="title"/>
          </p:nvPr>
        </p:nvSpPr>
        <p:spPr/>
        <p:txBody>
          <a:bodyPr/>
          <a:lstStyle/>
          <a:p>
            <a:pPr algn="ctr"/>
            <a:r>
              <a:rPr lang="en-US" dirty="0"/>
              <a:t>A complete Example:</a:t>
            </a:r>
          </a:p>
        </p:txBody>
      </p:sp>
      <p:sp>
        <p:nvSpPr>
          <p:cNvPr id="3" name="Content Placeholder 2">
            <a:extLst>
              <a:ext uri="{FF2B5EF4-FFF2-40B4-BE49-F238E27FC236}">
                <a16:creationId xmlns:a16="http://schemas.microsoft.com/office/drawing/2014/main" id="{766281FB-D930-5D47-A8B1-B814CB3C3594}"/>
              </a:ext>
            </a:extLst>
          </p:cNvPr>
          <p:cNvSpPr>
            <a:spLocks noGrp="1"/>
          </p:cNvSpPr>
          <p:nvPr>
            <p:ph idx="1"/>
          </p:nvPr>
        </p:nvSpPr>
        <p:spPr/>
        <p:txBody>
          <a:bodyPr/>
          <a:lstStyle/>
          <a:p>
            <a:r>
              <a:rPr lang="en-US" dirty="0"/>
              <a:t>Consider the Lobster code for the following short program, which reads in an integer from the user from standard input, and prints the factorial of the user’s number to standard output:</a:t>
            </a:r>
          </a:p>
          <a:p>
            <a:pPr marL="0" indent="0">
              <a:buNone/>
            </a:pPr>
            <a:endParaRPr lang="en-US" dirty="0"/>
          </a:p>
        </p:txBody>
      </p:sp>
      <p:pic>
        <p:nvPicPr>
          <p:cNvPr id="4" name="Picture 3">
            <a:extLst>
              <a:ext uri="{FF2B5EF4-FFF2-40B4-BE49-F238E27FC236}">
                <a16:creationId xmlns:a16="http://schemas.microsoft.com/office/drawing/2014/main" id="{51BBC146-760F-8E4D-8379-5825C2641D0B}"/>
              </a:ext>
            </a:extLst>
          </p:cNvPr>
          <p:cNvPicPr>
            <a:picLocks noChangeAspect="1"/>
          </p:cNvPicPr>
          <p:nvPr/>
        </p:nvPicPr>
        <p:blipFill>
          <a:blip r:embed="rId2"/>
          <a:stretch>
            <a:fillRect/>
          </a:stretch>
        </p:blipFill>
        <p:spPr>
          <a:xfrm>
            <a:off x="4317807" y="2913596"/>
            <a:ext cx="3697481" cy="3207453"/>
          </a:xfrm>
          <a:prstGeom prst="rect">
            <a:avLst/>
          </a:prstGeom>
        </p:spPr>
      </p:pic>
    </p:spTree>
    <p:extLst>
      <p:ext uri="{BB962C8B-B14F-4D97-AF65-F5344CB8AC3E}">
        <p14:creationId xmlns:p14="http://schemas.microsoft.com/office/powerpoint/2010/main" val="171216068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A8533-130D-6742-8437-6AD58EEFBE43}"/>
              </a:ext>
            </a:extLst>
          </p:cNvPr>
          <p:cNvSpPr>
            <a:spLocks noGrp="1"/>
          </p:cNvSpPr>
          <p:nvPr>
            <p:ph type="title"/>
          </p:nvPr>
        </p:nvSpPr>
        <p:spPr/>
        <p:txBody>
          <a:bodyPr/>
          <a:lstStyle/>
          <a:p>
            <a:pPr algn="ctr"/>
            <a:r>
              <a:rPr lang="en-US" dirty="0"/>
              <a:t>	Result of Compilation</a:t>
            </a:r>
          </a:p>
        </p:txBody>
      </p:sp>
      <p:sp>
        <p:nvSpPr>
          <p:cNvPr id="3" name="Content Placeholder 2">
            <a:extLst>
              <a:ext uri="{FF2B5EF4-FFF2-40B4-BE49-F238E27FC236}">
                <a16:creationId xmlns:a16="http://schemas.microsoft.com/office/drawing/2014/main" id="{A0BFBC43-A6F4-BF4E-8AE8-7D88DE59CCE2}"/>
              </a:ext>
            </a:extLst>
          </p:cNvPr>
          <p:cNvSpPr>
            <a:spLocks noGrp="1"/>
          </p:cNvSpPr>
          <p:nvPr>
            <p:ph idx="1"/>
          </p:nvPr>
        </p:nvSpPr>
        <p:spPr/>
        <p:txBody>
          <a:bodyPr/>
          <a:lstStyle/>
          <a:p>
            <a:r>
              <a:rPr lang="en-US" dirty="0"/>
              <a:t>After compiling the program on the previous slide, the Lobster bytecode instructions representing the previous slide would be as follows:</a:t>
            </a:r>
          </a:p>
        </p:txBody>
      </p:sp>
      <p:pic>
        <p:nvPicPr>
          <p:cNvPr id="4" name="Picture 3">
            <a:extLst>
              <a:ext uri="{FF2B5EF4-FFF2-40B4-BE49-F238E27FC236}">
                <a16:creationId xmlns:a16="http://schemas.microsoft.com/office/drawing/2014/main" id="{83FD51BF-39CB-BB48-B130-3F0BEAFB401B}"/>
              </a:ext>
            </a:extLst>
          </p:cNvPr>
          <p:cNvPicPr>
            <a:picLocks noChangeAspect="1"/>
          </p:cNvPicPr>
          <p:nvPr/>
        </p:nvPicPr>
        <p:blipFill>
          <a:blip r:embed="rId2"/>
          <a:stretch>
            <a:fillRect/>
          </a:stretch>
        </p:blipFill>
        <p:spPr>
          <a:xfrm>
            <a:off x="4412866" y="2749824"/>
            <a:ext cx="3658525" cy="4108176"/>
          </a:xfrm>
          <a:prstGeom prst="rect">
            <a:avLst/>
          </a:prstGeom>
        </p:spPr>
      </p:pic>
    </p:spTree>
    <p:extLst>
      <p:ext uri="{BB962C8B-B14F-4D97-AF65-F5344CB8AC3E}">
        <p14:creationId xmlns:p14="http://schemas.microsoft.com/office/powerpoint/2010/main" val="3457071572"/>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F6541-A074-3B46-AB72-1458145EF0FB}"/>
              </a:ext>
            </a:extLst>
          </p:cNvPr>
          <p:cNvSpPr>
            <a:spLocks noGrp="1"/>
          </p:cNvSpPr>
          <p:nvPr>
            <p:ph type="title"/>
          </p:nvPr>
        </p:nvSpPr>
        <p:spPr/>
        <p:txBody>
          <a:bodyPr/>
          <a:lstStyle/>
          <a:p>
            <a:pPr algn="ctr"/>
            <a:r>
              <a:rPr lang="en-US" dirty="0"/>
              <a:t>Runtime Environment</a:t>
            </a:r>
          </a:p>
        </p:txBody>
      </p:sp>
      <p:sp>
        <p:nvSpPr>
          <p:cNvPr id="3" name="Content Placeholder 2">
            <a:extLst>
              <a:ext uri="{FF2B5EF4-FFF2-40B4-BE49-F238E27FC236}">
                <a16:creationId xmlns:a16="http://schemas.microsoft.com/office/drawing/2014/main" id="{FB491BCB-6C50-BA45-B991-9FA8822F3DEE}"/>
              </a:ext>
            </a:extLst>
          </p:cNvPr>
          <p:cNvSpPr>
            <a:spLocks noGrp="1"/>
          </p:cNvSpPr>
          <p:nvPr>
            <p:ph idx="1"/>
          </p:nvPr>
        </p:nvSpPr>
        <p:spPr/>
        <p:txBody>
          <a:bodyPr/>
          <a:lstStyle/>
          <a:p>
            <a:r>
              <a:rPr lang="en-US" dirty="0"/>
              <a:t>The Lobster Virtual Machine takes as input a file of Lobster Bytecode</a:t>
            </a:r>
          </a:p>
          <a:p>
            <a:r>
              <a:rPr lang="en-US" dirty="0"/>
              <a:t>The virtual machine has a PC register, which it uses to keep track of which line of code to execute next.</a:t>
            </a:r>
          </a:p>
          <a:p>
            <a:r>
              <a:rPr lang="en-US" dirty="0"/>
              <a:t>After reading the first byte of instruction referred to by PC, the Opcode for the instruction is known.</a:t>
            </a:r>
          </a:p>
        </p:txBody>
      </p:sp>
    </p:spTree>
    <p:extLst>
      <p:ext uri="{BB962C8B-B14F-4D97-AF65-F5344CB8AC3E}">
        <p14:creationId xmlns:p14="http://schemas.microsoft.com/office/powerpoint/2010/main" val="23396326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B47B0-3C65-A94B-8778-26944FA28D7C}"/>
              </a:ext>
            </a:extLst>
          </p:cNvPr>
          <p:cNvSpPr>
            <a:spLocks noGrp="1"/>
          </p:cNvSpPr>
          <p:nvPr>
            <p:ph type="title"/>
          </p:nvPr>
        </p:nvSpPr>
        <p:spPr/>
        <p:txBody>
          <a:bodyPr/>
          <a:lstStyle/>
          <a:p>
            <a:r>
              <a:rPr lang="en-US" dirty="0"/>
              <a:t>What is Lobster?</a:t>
            </a:r>
          </a:p>
        </p:txBody>
      </p:sp>
      <p:pic>
        <p:nvPicPr>
          <p:cNvPr id="4" name="Content Placeholder 3">
            <a:extLst>
              <a:ext uri="{FF2B5EF4-FFF2-40B4-BE49-F238E27FC236}">
                <a16:creationId xmlns:a16="http://schemas.microsoft.com/office/drawing/2014/main" id="{1CBCE9FF-DB5C-324C-8F2F-AA6E80F55ECC}"/>
              </a:ext>
            </a:extLst>
          </p:cNvPr>
          <p:cNvPicPr>
            <a:picLocks noGrp="1" noChangeAspect="1"/>
          </p:cNvPicPr>
          <p:nvPr>
            <p:ph idx="1"/>
          </p:nvPr>
        </p:nvPicPr>
        <p:blipFill>
          <a:blip r:embed="rId2"/>
          <a:stretch>
            <a:fillRect/>
          </a:stretch>
        </p:blipFill>
        <p:spPr>
          <a:xfrm>
            <a:off x="1000357" y="3983560"/>
            <a:ext cx="3810000" cy="1701800"/>
          </a:xfrm>
          <a:prstGeom prst="rect">
            <a:avLst/>
          </a:prstGeom>
        </p:spPr>
      </p:pic>
      <p:sp>
        <p:nvSpPr>
          <p:cNvPr id="5" name="TextBox 4">
            <a:extLst>
              <a:ext uri="{FF2B5EF4-FFF2-40B4-BE49-F238E27FC236}">
                <a16:creationId xmlns:a16="http://schemas.microsoft.com/office/drawing/2014/main" id="{9850C354-3811-4045-9E6A-AB148E3E80F8}"/>
              </a:ext>
            </a:extLst>
          </p:cNvPr>
          <p:cNvSpPr txBox="1"/>
          <p:nvPr/>
        </p:nvSpPr>
        <p:spPr>
          <a:xfrm>
            <a:off x="1451579" y="2028825"/>
            <a:ext cx="1047848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Lobster is the name of a programming language that I wrote for my capstone project.</a:t>
            </a:r>
          </a:p>
          <a:p>
            <a:pPr marL="285750" indent="-285750">
              <a:buFont typeface="Arial" panose="020B0604020202020204" pitchFamily="34" charset="0"/>
              <a:buChar char="•"/>
            </a:pPr>
            <a:r>
              <a:rPr lang="en-US" dirty="0"/>
              <a:t>Lobster code typed in by a user is compiled into bytecode, which is then interpreted by the Lobster Virtual Machine</a:t>
            </a:r>
          </a:p>
          <a:p>
            <a:pPr marL="285750" indent="-285750">
              <a:buFont typeface="Arial" panose="020B0604020202020204" pitchFamily="34" charset="0"/>
              <a:buChar char="•"/>
            </a:pPr>
            <a:r>
              <a:rPr lang="en-US" dirty="0"/>
              <a:t>I named my language Lobster because I intend for this language to be durable, enduring, and hard to crack!</a:t>
            </a:r>
          </a:p>
        </p:txBody>
      </p:sp>
    </p:spTree>
    <p:extLst>
      <p:ext uri="{BB962C8B-B14F-4D97-AF65-F5344CB8AC3E}">
        <p14:creationId xmlns:p14="http://schemas.microsoft.com/office/powerpoint/2010/main" val="490500867"/>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244B7-5CA0-8B4A-ADC7-DF6B1155F8D7}"/>
              </a:ext>
            </a:extLst>
          </p:cNvPr>
          <p:cNvSpPr>
            <a:spLocks noGrp="1"/>
          </p:cNvSpPr>
          <p:nvPr>
            <p:ph type="title"/>
          </p:nvPr>
        </p:nvSpPr>
        <p:spPr/>
        <p:txBody>
          <a:bodyPr/>
          <a:lstStyle/>
          <a:p>
            <a:pPr algn="ctr"/>
            <a:r>
              <a:rPr lang="en-US" dirty="0"/>
              <a:t>Control path</a:t>
            </a:r>
          </a:p>
        </p:txBody>
      </p:sp>
      <p:sp>
        <p:nvSpPr>
          <p:cNvPr id="3" name="Content Placeholder 2">
            <a:extLst>
              <a:ext uri="{FF2B5EF4-FFF2-40B4-BE49-F238E27FC236}">
                <a16:creationId xmlns:a16="http://schemas.microsoft.com/office/drawing/2014/main" id="{F11BE64F-661A-DC43-B1B5-D651A582C2E1}"/>
              </a:ext>
            </a:extLst>
          </p:cNvPr>
          <p:cNvSpPr>
            <a:spLocks noGrp="1"/>
          </p:cNvSpPr>
          <p:nvPr>
            <p:ph idx="1"/>
          </p:nvPr>
        </p:nvSpPr>
        <p:spPr/>
        <p:txBody>
          <a:bodyPr>
            <a:normAutofit lnSpcReduction="10000"/>
          </a:bodyPr>
          <a:lstStyle/>
          <a:p>
            <a:r>
              <a:rPr lang="en-US" dirty="0"/>
              <a:t>The local variables of functions are represented via a stack of tables, where each table contains pairs of the form &lt;int, Variable&gt;  		</a:t>
            </a:r>
          </a:p>
          <a:p>
            <a:r>
              <a:rPr lang="en-US" dirty="0"/>
              <a:t>Through this, an identifier number can represent a variable.</a:t>
            </a:r>
          </a:p>
          <a:p>
            <a:r>
              <a:rPr lang="en-US" dirty="0"/>
              <a:t>All variables are represented as a single long long using C++ casting.</a:t>
            </a:r>
          </a:p>
          <a:p>
            <a:r>
              <a:rPr lang="en-US" dirty="0"/>
              <a:t>Whenever a function is entered, a new table is pushed onto the function call stack. Similarly, the top of the stack is popped when a function exits.</a:t>
            </a:r>
          </a:p>
          <a:p>
            <a:r>
              <a:rPr lang="en-US" dirty="0"/>
              <a:t>A stack of return addresses is pushed and popped as functions are called and exited respectively.</a:t>
            </a:r>
          </a:p>
          <a:p>
            <a:endParaRPr lang="en-US" dirty="0"/>
          </a:p>
        </p:txBody>
      </p:sp>
    </p:spTree>
    <p:extLst>
      <p:ext uri="{BB962C8B-B14F-4D97-AF65-F5344CB8AC3E}">
        <p14:creationId xmlns:p14="http://schemas.microsoft.com/office/powerpoint/2010/main" val="491970125"/>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1F816-334F-0847-8C95-E74EEE7106A7}"/>
              </a:ext>
            </a:extLst>
          </p:cNvPr>
          <p:cNvSpPr>
            <a:spLocks noGrp="1"/>
          </p:cNvSpPr>
          <p:nvPr>
            <p:ph type="title"/>
          </p:nvPr>
        </p:nvSpPr>
        <p:spPr/>
        <p:txBody>
          <a:bodyPr/>
          <a:lstStyle/>
          <a:p>
            <a:r>
              <a:rPr lang="en-US" dirty="0"/>
              <a:t>Built-in Structures</a:t>
            </a:r>
          </a:p>
        </p:txBody>
      </p:sp>
      <p:sp>
        <p:nvSpPr>
          <p:cNvPr id="3" name="Content Placeholder 2">
            <a:extLst>
              <a:ext uri="{FF2B5EF4-FFF2-40B4-BE49-F238E27FC236}">
                <a16:creationId xmlns:a16="http://schemas.microsoft.com/office/drawing/2014/main" id="{54D47D45-925E-C648-8491-F3D14F07F518}"/>
              </a:ext>
            </a:extLst>
          </p:cNvPr>
          <p:cNvSpPr>
            <a:spLocks noGrp="1"/>
          </p:cNvSpPr>
          <p:nvPr>
            <p:ph idx="1"/>
          </p:nvPr>
        </p:nvSpPr>
        <p:spPr/>
        <p:txBody>
          <a:bodyPr/>
          <a:lstStyle/>
          <a:p>
            <a:r>
              <a:rPr lang="en-US" dirty="0"/>
              <a:t>In Lobster, there are 3 built-in types for holding collections of variables: Arrays, Lists and Queues</a:t>
            </a:r>
          </a:p>
          <a:p>
            <a:r>
              <a:rPr lang="en-US" dirty="0"/>
              <a:t>All 3 of these structures are thread-safe so multiple threads can call the same object at the same time without creating a data race.</a:t>
            </a:r>
          </a:p>
          <a:p>
            <a:r>
              <a:rPr lang="en-US" dirty="0"/>
              <a:t>Arrays and Lists use one big lock to control modification of data, while queues use a Michael and Scott Queue with 2 locks to enable simultaneous insertion and deletion of data without creating data races.</a:t>
            </a:r>
          </a:p>
        </p:txBody>
      </p:sp>
    </p:spTree>
    <p:extLst>
      <p:ext uri="{BB962C8B-B14F-4D97-AF65-F5344CB8AC3E}">
        <p14:creationId xmlns:p14="http://schemas.microsoft.com/office/powerpoint/2010/main" val="108976892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E9977-333F-3B41-AD28-8B32EEBF9F5F}"/>
              </a:ext>
            </a:extLst>
          </p:cNvPr>
          <p:cNvSpPr>
            <a:spLocks noGrp="1"/>
          </p:cNvSpPr>
          <p:nvPr>
            <p:ph type="title"/>
          </p:nvPr>
        </p:nvSpPr>
        <p:spPr/>
        <p:txBody>
          <a:bodyPr/>
          <a:lstStyle/>
          <a:p>
            <a:pPr algn="ctr"/>
            <a:r>
              <a:rPr lang="en-US" dirty="0"/>
              <a:t>Lobster Sort</a:t>
            </a:r>
          </a:p>
        </p:txBody>
      </p:sp>
      <p:sp>
        <p:nvSpPr>
          <p:cNvPr id="3" name="Content Placeholder 2">
            <a:extLst>
              <a:ext uri="{FF2B5EF4-FFF2-40B4-BE49-F238E27FC236}">
                <a16:creationId xmlns:a16="http://schemas.microsoft.com/office/drawing/2014/main" id="{96A08039-E91E-9D4D-80DD-08818DA0BE90}"/>
              </a:ext>
            </a:extLst>
          </p:cNvPr>
          <p:cNvSpPr>
            <a:spLocks noGrp="1"/>
          </p:cNvSpPr>
          <p:nvPr>
            <p:ph idx="1"/>
          </p:nvPr>
        </p:nvSpPr>
        <p:spPr/>
        <p:txBody>
          <a:bodyPr>
            <a:normAutofit fontScale="92500" lnSpcReduction="10000"/>
          </a:bodyPr>
          <a:lstStyle/>
          <a:p>
            <a:r>
              <a:rPr lang="en-US" dirty="0"/>
              <a:t>The built-in sort function for arrays also makes use of multithreading to save time, in a sorting algorithm which I call Lobster Sort.</a:t>
            </a:r>
          </a:p>
          <a:p>
            <a:r>
              <a:rPr lang="en-US" dirty="0"/>
              <a:t>The algorithm proceeds as follows:</a:t>
            </a:r>
          </a:p>
          <a:p>
            <a:r>
              <a:rPr lang="en-US" b="1" dirty="0"/>
              <a:t>1. </a:t>
            </a:r>
            <a:r>
              <a:rPr lang="en-US" dirty="0"/>
              <a:t>Create two threads, divide the array in half, and call the </a:t>
            </a:r>
            <a:r>
              <a:rPr lang="en-US" dirty="0" err="1"/>
              <a:t>sort_helper_method</a:t>
            </a:r>
            <a:r>
              <a:rPr lang="en-US" dirty="0"/>
              <a:t>() in each thread.</a:t>
            </a:r>
          </a:p>
          <a:p>
            <a:r>
              <a:rPr lang="en-US" b="1" dirty="0"/>
              <a:t>2. </a:t>
            </a:r>
            <a:r>
              <a:rPr lang="en-US" dirty="0"/>
              <a:t>in the sort helper method, if the amount left to sort is less than 60, then perform insertion sort. Otherwise, split the array in half and call the sort_helper_method() on each half. After this, merge the two sorted subarrays together</a:t>
            </a:r>
          </a:p>
          <a:p>
            <a:r>
              <a:rPr lang="en-US" b="1" dirty="0"/>
              <a:t>3. </a:t>
            </a:r>
            <a:r>
              <a:rPr lang="en-US" dirty="0"/>
              <a:t>When both threads have finished, merge the two sorted subarrays into one array.</a:t>
            </a:r>
          </a:p>
        </p:txBody>
      </p:sp>
    </p:spTree>
    <p:extLst>
      <p:ext uri="{BB962C8B-B14F-4D97-AF65-F5344CB8AC3E}">
        <p14:creationId xmlns:p14="http://schemas.microsoft.com/office/powerpoint/2010/main" val="1401542466"/>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682D8-F95D-6745-BE5B-B87C48CD7C13}"/>
              </a:ext>
            </a:extLst>
          </p:cNvPr>
          <p:cNvSpPr>
            <a:spLocks noGrp="1"/>
          </p:cNvSpPr>
          <p:nvPr>
            <p:ph type="title"/>
          </p:nvPr>
        </p:nvSpPr>
        <p:spPr/>
        <p:txBody>
          <a:bodyPr/>
          <a:lstStyle/>
          <a:p>
            <a:r>
              <a:rPr lang="en-US" dirty="0"/>
              <a:t>Comparison of Lobster Sort and the C++ Standard Sort:</a:t>
            </a:r>
          </a:p>
        </p:txBody>
      </p:sp>
      <p:pic>
        <p:nvPicPr>
          <p:cNvPr id="4" name="Content Placeholder 3">
            <a:extLst>
              <a:ext uri="{FF2B5EF4-FFF2-40B4-BE49-F238E27FC236}">
                <a16:creationId xmlns:a16="http://schemas.microsoft.com/office/drawing/2014/main" id="{5F2573C1-2C7E-F740-ADC2-03022E903306}"/>
              </a:ext>
            </a:extLst>
          </p:cNvPr>
          <p:cNvPicPr>
            <a:picLocks noGrp="1" noChangeAspect="1"/>
          </p:cNvPicPr>
          <p:nvPr>
            <p:ph idx="1"/>
          </p:nvPr>
        </p:nvPicPr>
        <p:blipFill>
          <a:blip r:embed="rId2"/>
          <a:stretch>
            <a:fillRect/>
          </a:stretch>
        </p:blipFill>
        <p:spPr>
          <a:xfrm>
            <a:off x="3977194" y="2016125"/>
            <a:ext cx="4551936" cy="3449638"/>
          </a:xfrm>
          <a:prstGeom prst="rect">
            <a:avLst/>
          </a:prstGeom>
        </p:spPr>
      </p:pic>
    </p:spTree>
    <p:extLst>
      <p:ext uri="{BB962C8B-B14F-4D97-AF65-F5344CB8AC3E}">
        <p14:creationId xmlns:p14="http://schemas.microsoft.com/office/powerpoint/2010/main" val="133866358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5908D-36BB-B64E-9F5D-71C3195B2C43}"/>
              </a:ext>
            </a:extLst>
          </p:cNvPr>
          <p:cNvSpPr>
            <a:spLocks noGrp="1"/>
          </p:cNvSpPr>
          <p:nvPr>
            <p:ph type="title"/>
          </p:nvPr>
        </p:nvSpPr>
        <p:spPr/>
        <p:txBody>
          <a:bodyPr/>
          <a:lstStyle/>
          <a:p>
            <a:r>
              <a:rPr lang="en-US" dirty="0"/>
              <a:t>Future Plans</a:t>
            </a:r>
          </a:p>
        </p:txBody>
      </p:sp>
      <p:sp>
        <p:nvSpPr>
          <p:cNvPr id="3" name="Content Placeholder 2">
            <a:extLst>
              <a:ext uri="{FF2B5EF4-FFF2-40B4-BE49-F238E27FC236}">
                <a16:creationId xmlns:a16="http://schemas.microsoft.com/office/drawing/2014/main" id="{17E430B6-D38F-514D-81D9-CE5D33346EDA}"/>
              </a:ext>
            </a:extLst>
          </p:cNvPr>
          <p:cNvSpPr>
            <a:spLocks noGrp="1"/>
          </p:cNvSpPr>
          <p:nvPr>
            <p:ph idx="1"/>
          </p:nvPr>
        </p:nvSpPr>
        <p:spPr/>
        <p:txBody>
          <a:bodyPr/>
          <a:lstStyle/>
          <a:p>
            <a:r>
              <a:rPr lang="en-US" dirty="0"/>
              <a:t>One structure which I would have liked to have added is a Pipeline structure.</a:t>
            </a:r>
          </a:p>
          <a:p>
            <a:r>
              <a:rPr lang="en-US" dirty="0"/>
              <a:t>In a pipeline, multiple threads will work in parallel processing data, with the output of one function being fed as input to the next function in the pipeline.</a:t>
            </a:r>
          </a:p>
          <a:p>
            <a:r>
              <a:rPr lang="en-US" dirty="0"/>
              <a:t>A queue stores the data outputted by a function, and when a function in a pipeline finishes, it loops back to the beginning of the function to get the next input.</a:t>
            </a:r>
          </a:p>
          <a:p>
            <a:r>
              <a:rPr lang="en-US" dirty="0"/>
              <a:t>When the pipeline is finished, the first function will push a TERMINATE signal onto the queue of the next function.</a:t>
            </a:r>
          </a:p>
        </p:txBody>
      </p:sp>
    </p:spTree>
    <p:extLst>
      <p:ext uri="{BB962C8B-B14F-4D97-AF65-F5344CB8AC3E}">
        <p14:creationId xmlns:p14="http://schemas.microsoft.com/office/powerpoint/2010/main" val="919373323"/>
      </p:ext>
    </p:extLst>
  </p:cSld>
  <p:clrMapOvr>
    <a:masterClrMapping/>
  </p:clrMapOvr>
  <p:transition spd="slow">
    <p:wheel spokes="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52D7-1C74-C946-A436-5B40D6A4FA8B}"/>
              </a:ext>
            </a:extLst>
          </p:cNvPr>
          <p:cNvSpPr>
            <a:spLocks noGrp="1"/>
          </p:cNvSpPr>
          <p:nvPr>
            <p:ph type="title"/>
          </p:nvPr>
        </p:nvSpPr>
        <p:spPr/>
        <p:txBody>
          <a:bodyPr/>
          <a:lstStyle/>
          <a:p>
            <a:r>
              <a:rPr lang="en-US" dirty="0"/>
              <a:t>Future Plans (Cont.)</a:t>
            </a:r>
          </a:p>
        </p:txBody>
      </p:sp>
      <p:sp>
        <p:nvSpPr>
          <p:cNvPr id="3" name="Content Placeholder 2">
            <a:extLst>
              <a:ext uri="{FF2B5EF4-FFF2-40B4-BE49-F238E27FC236}">
                <a16:creationId xmlns:a16="http://schemas.microsoft.com/office/drawing/2014/main" id="{6E7C2A42-997F-D540-9AEA-79180C2BC4B8}"/>
              </a:ext>
            </a:extLst>
          </p:cNvPr>
          <p:cNvSpPr>
            <a:spLocks noGrp="1"/>
          </p:cNvSpPr>
          <p:nvPr>
            <p:ph idx="1"/>
          </p:nvPr>
        </p:nvSpPr>
        <p:spPr/>
        <p:txBody>
          <a:bodyPr/>
          <a:lstStyle/>
          <a:p>
            <a:r>
              <a:rPr lang="en-US" dirty="0"/>
              <a:t>Another structure which I would like to add is an Event-Dispatch structure.</a:t>
            </a:r>
          </a:p>
          <a:p>
            <a:r>
              <a:rPr lang="en-US" dirty="0"/>
              <a:t>This structure would contain one main thread, which sends data to multiple other threads, which all execute in parallel.</a:t>
            </a:r>
          </a:p>
          <a:p>
            <a:r>
              <a:rPr lang="en-US" dirty="0"/>
              <a:t>Execution would halt when the main thread pushes a TERMINATE symbol onto the input queue for each executing thread.</a:t>
            </a:r>
          </a:p>
          <a:p>
            <a:r>
              <a:rPr lang="en-US" dirty="0"/>
              <a:t>Schematic Representation: </a:t>
            </a:r>
          </a:p>
        </p:txBody>
      </p:sp>
      <p:pic>
        <p:nvPicPr>
          <p:cNvPr id="4" name="Picture 3">
            <a:extLst>
              <a:ext uri="{FF2B5EF4-FFF2-40B4-BE49-F238E27FC236}">
                <a16:creationId xmlns:a16="http://schemas.microsoft.com/office/drawing/2014/main" id="{161A8C9A-E15D-E741-9ACD-594108754F79}"/>
              </a:ext>
            </a:extLst>
          </p:cNvPr>
          <p:cNvPicPr>
            <a:picLocks noChangeAspect="1"/>
          </p:cNvPicPr>
          <p:nvPr/>
        </p:nvPicPr>
        <p:blipFill>
          <a:blip r:embed="rId2"/>
          <a:stretch>
            <a:fillRect/>
          </a:stretch>
        </p:blipFill>
        <p:spPr>
          <a:xfrm>
            <a:off x="5831609" y="3945372"/>
            <a:ext cx="3949700" cy="2912628"/>
          </a:xfrm>
          <a:prstGeom prst="rect">
            <a:avLst/>
          </a:prstGeom>
        </p:spPr>
      </p:pic>
    </p:spTree>
    <p:extLst>
      <p:ext uri="{BB962C8B-B14F-4D97-AF65-F5344CB8AC3E}">
        <p14:creationId xmlns:p14="http://schemas.microsoft.com/office/powerpoint/2010/main" val="1195378911"/>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129A1C-89E6-844D-A9F5-67AFCFC8ABCB}"/>
              </a:ext>
            </a:extLst>
          </p:cNvPr>
          <p:cNvPicPr>
            <a:picLocks noChangeAspect="1"/>
          </p:cNvPicPr>
          <p:nvPr/>
        </p:nvPicPr>
        <p:blipFill rotWithShape="1">
          <a:blip r:embed="rId2">
            <a:alphaModFix amt="50000"/>
          </a:blip>
          <a:srcRect r="12001" b="-1"/>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D07CA8E-6C38-534F-8903-23F1E62816F8}"/>
              </a:ext>
            </a:extLst>
          </p:cNvPr>
          <p:cNvSpPr>
            <a:spLocks noGrp="1"/>
          </p:cNvSpPr>
          <p:nvPr>
            <p:ph type="title"/>
          </p:nvPr>
        </p:nvSpPr>
        <p:spPr>
          <a:xfrm>
            <a:off x="1130271" y="1193800"/>
            <a:ext cx="3193050" cy="4699000"/>
          </a:xfrm>
        </p:spPr>
        <p:txBody>
          <a:bodyPr anchor="ctr">
            <a:normAutofit/>
          </a:bodyPr>
          <a:lstStyle/>
          <a:p>
            <a:r>
              <a:rPr lang="en-US" dirty="0"/>
              <a:t>Questions?</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63547FB-92FB-FE49-B86B-4476DD997BAF}"/>
              </a:ext>
            </a:extLst>
          </p:cNvPr>
          <p:cNvSpPr>
            <a:spLocks noGrp="1"/>
          </p:cNvSpPr>
          <p:nvPr>
            <p:ph idx="1"/>
          </p:nvPr>
        </p:nvSpPr>
        <p:spPr>
          <a:xfrm>
            <a:off x="4976636" y="1193800"/>
            <a:ext cx="6085091" cy="4699000"/>
          </a:xfrm>
        </p:spPr>
        <p:txBody>
          <a:bodyPr anchor="ctr">
            <a:normAutofit/>
          </a:bodyPr>
          <a:lstStyle/>
          <a:p>
            <a:endParaRPr lang="en-US" dirty="0"/>
          </a:p>
          <a:p>
            <a:endParaRPr lang="en-US" dirty="0"/>
          </a:p>
          <a:p>
            <a:endParaRPr lang="en-US" dirty="0"/>
          </a:p>
          <a:p>
            <a:endParaRPr lang="en-US" dirty="0"/>
          </a:p>
          <a:p>
            <a:endParaRPr lang="en-US" dirty="0"/>
          </a:p>
          <a:p>
            <a:r>
              <a:rPr lang="en-US" dirty="0"/>
              <a:t>If you would like to try my language for yourself, here is a link to the GitHub page containing the code for my project: </a:t>
            </a:r>
            <a:r>
              <a:rPr lang="en-US" dirty="0">
                <a:hlinkClick r:id="rId3"/>
              </a:rPr>
              <a:t>https://github.com/SkylerBrivic/Lobster</a:t>
            </a:r>
            <a:endParaRPr lang="en-US" dirty="0"/>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060650893"/>
      </p:ext>
    </p:extLst>
  </p:cSld>
  <p:clrMapOvr>
    <a:overrideClrMapping bg1="dk1" tx1="lt1" bg2="dk2" tx2="lt2" accent1="accent1" accent2="accent2" accent3="accent3" accent4="accent4" accent5="accent5" accent6="accent6" hlink="hlink" folHlink="folHlink"/>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96DD0-5F15-B94A-9D53-9BD80709BFCB}"/>
              </a:ext>
            </a:extLst>
          </p:cNvPr>
          <p:cNvSpPr>
            <a:spLocks noGrp="1"/>
          </p:cNvSpPr>
          <p:nvPr>
            <p:ph type="title"/>
          </p:nvPr>
        </p:nvSpPr>
        <p:spPr/>
        <p:txBody>
          <a:bodyPr/>
          <a:lstStyle/>
          <a:p>
            <a:r>
              <a:rPr lang="en-US" dirty="0"/>
              <a:t>Steps for compiling a lobster program</a:t>
            </a:r>
          </a:p>
        </p:txBody>
      </p:sp>
      <p:sp>
        <p:nvSpPr>
          <p:cNvPr id="3" name="Content Placeholder 2">
            <a:extLst>
              <a:ext uri="{FF2B5EF4-FFF2-40B4-BE49-F238E27FC236}">
                <a16:creationId xmlns:a16="http://schemas.microsoft.com/office/drawing/2014/main" id="{921BCBFD-AA07-A940-85C2-CDB4EAE2133D}"/>
              </a:ext>
            </a:extLst>
          </p:cNvPr>
          <p:cNvSpPr>
            <a:spLocks noGrp="1"/>
          </p:cNvSpPr>
          <p:nvPr>
            <p:ph idx="1"/>
          </p:nvPr>
        </p:nvSpPr>
        <p:spPr/>
        <p:txBody>
          <a:bodyPr>
            <a:normAutofit fontScale="92500"/>
          </a:bodyPr>
          <a:lstStyle/>
          <a:p>
            <a:r>
              <a:rPr lang="en-US" dirty="0"/>
              <a:t>1. </a:t>
            </a:r>
            <a:r>
              <a:rPr lang="en-US" b="1" dirty="0"/>
              <a:t>Preprocessor – </a:t>
            </a:r>
            <a:r>
              <a:rPr lang="en-US" dirty="0"/>
              <a:t>The preprocessor processes all #include declarations, and strips all comments from each file.</a:t>
            </a:r>
          </a:p>
          <a:p>
            <a:r>
              <a:rPr lang="en-US" dirty="0"/>
              <a:t>2. </a:t>
            </a:r>
            <a:r>
              <a:rPr lang="en-US" b="1" dirty="0"/>
              <a:t>Lexical Analyzer – </a:t>
            </a:r>
            <a:r>
              <a:rPr lang="en-US" dirty="0"/>
              <a:t>The lexical analyzer breaks up the characters of the file into tokens.</a:t>
            </a:r>
          </a:p>
          <a:p>
            <a:r>
              <a:rPr lang="en-US" dirty="0"/>
              <a:t>3. </a:t>
            </a:r>
            <a:r>
              <a:rPr lang="en-US" b="1" dirty="0"/>
              <a:t>Parser – </a:t>
            </a:r>
            <a:r>
              <a:rPr lang="en-US" dirty="0"/>
              <a:t>The parser takes as input the sequence of tokens output by the lexical analyzer. It outputs a parse tree and symbol table representing the code.</a:t>
            </a:r>
          </a:p>
          <a:p>
            <a:r>
              <a:rPr lang="en-US" dirty="0"/>
              <a:t>4. </a:t>
            </a:r>
            <a:r>
              <a:rPr lang="en-US" b="1" dirty="0"/>
              <a:t>Code Generator – </a:t>
            </a:r>
            <a:r>
              <a:rPr lang="en-US" dirty="0"/>
              <a:t>The code generator takes as input a parse tree and a symbol table. It outputs a bytecode representation of the instructions necessary to execute the code.</a:t>
            </a:r>
          </a:p>
        </p:txBody>
      </p:sp>
    </p:spTree>
    <p:extLst>
      <p:ext uri="{BB962C8B-B14F-4D97-AF65-F5344CB8AC3E}">
        <p14:creationId xmlns:p14="http://schemas.microsoft.com/office/powerpoint/2010/main" val="327870626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7289D-D3F2-B44C-A653-4E156A8BBF7C}"/>
              </a:ext>
            </a:extLst>
          </p:cNvPr>
          <p:cNvSpPr>
            <a:spLocks noGrp="1"/>
          </p:cNvSpPr>
          <p:nvPr>
            <p:ph type="title"/>
          </p:nvPr>
        </p:nvSpPr>
        <p:spPr/>
        <p:txBody>
          <a:bodyPr/>
          <a:lstStyle/>
          <a:p>
            <a:r>
              <a:rPr lang="en-US" dirty="0"/>
              <a:t>Preprocessor</a:t>
            </a:r>
          </a:p>
        </p:txBody>
      </p:sp>
      <p:sp>
        <p:nvSpPr>
          <p:cNvPr id="3" name="Content Placeholder 2">
            <a:extLst>
              <a:ext uri="{FF2B5EF4-FFF2-40B4-BE49-F238E27FC236}">
                <a16:creationId xmlns:a16="http://schemas.microsoft.com/office/drawing/2014/main" id="{67003A10-9966-364B-8082-69B8A3A70EDE}"/>
              </a:ext>
            </a:extLst>
          </p:cNvPr>
          <p:cNvSpPr>
            <a:spLocks noGrp="1"/>
          </p:cNvSpPr>
          <p:nvPr>
            <p:ph idx="1"/>
          </p:nvPr>
        </p:nvSpPr>
        <p:spPr/>
        <p:txBody>
          <a:bodyPr/>
          <a:lstStyle/>
          <a:p>
            <a:r>
              <a:rPr lang="en-US" dirty="0"/>
              <a:t>The preprocessor creates a directed graph which represents all of the files included in the source code.</a:t>
            </a:r>
          </a:p>
          <a:p>
            <a:r>
              <a:rPr lang="en-US" dirty="0"/>
              <a:t>Every 100 include statements, the preprocessor checks for a cycle in the graph, which would indicate an invalid program.</a:t>
            </a:r>
          </a:p>
          <a:p>
            <a:r>
              <a:rPr lang="en-US" dirty="0"/>
              <a:t>All output from the preprocessor is sent to a temporary intermediate file which is deleted when compilation is finished.</a:t>
            </a:r>
          </a:p>
        </p:txBody>
      </p:sp>
      <p:pic>
        <p:nvPicPr>
          <p:cNvPr id="4" name="Picture 3">
            <a:extLst>
              <a:ext uri="{FF2B5EF4-FFF2-40B4-BE49-F238E27FC236}">
                <a16:creationId xmlns:a16="http://schemas.microsoft.com/office/drawing/2014/main" id="{172CFB47-6F7F-274A-8D60-DFED0875D220}"/>
              </a:ext>
            </a:extLst>
          </p:cNvPr>
          <p:cNvPicPr>
            <a:picLocks noChangeAspect="1"/>
          </p:cNvPicPr>
          <p:nvPr/>
        </p:nvPicPr>
        <p:blipFill>
          <a:blip r:embed="rId2"/>
          <a:stretch>
            <a:fillRect/>
          </a:stretch>
        </p:blipFill>
        <p:spPr>
          <a:xfrm>
            <a:off x="4486275" y="4619809"/>
            <a:ext cx="2800350" cy="1433672"/>
          </a:xfrm>
          <a:prstGeom prst="rect">
            <a:avLst/>
          </a:prstGeom>
        </p:spPr>
      </p:pic>
    </p:spTree>
    <p:extLst>
      <p:ext uri="{BB962C8B-B14F-4D97-AF65-F5344CB8AC3E}">
        <p14:creationId xmlns:p14="http://schemas.microsoft.com/office/powerpoint/2010/main" val="20849081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1FF3D-A893-A149-B285-5420D07DF258}"/>
              </a:ext>
            </a:extLst>
          </p:cNvPr>
          <p:cNvSpPr>
            <a:spLocks noGrp="1"/>
          </p:cNvSpPr>
          <p:nvPr>
            <p:ph type="title"/>
          </p:nvPr>
        </p:nvSpPr>
        <p:spPr/>
        <p:txBody>
          <a:bodyPr/>
          <a:lstStyle/>
          <a:p>
            <a:r>
              <a:rPr lang="en-US" dirty="0"/>
              <a:t>Lexical Analyzer</a:t>
            </a:r>
          </a:p>
        </p:txBody>
      </p:sp>
      <p:sp>
        <p:nvSpPr>
          <p:cNvPr id="3" name="Content Placeholder 2">
            <a:extLst>
              <a:ext uri="{FF2B5EF4-FFF2-40B4-BE49-F238E27FC236}">
                <a16:creationId xmlns:a16="http://schemas.microsoft.com/office/drawing/2014/main" id="{E626FF1B-A56C-AE45-A43D-DB8F79207AF3}"/>
              </a:ext>
            </a:extLst>
          </p:cNvPr>
          <p:cNvSpPr>
            <a:spLocks noGrp="1"/>
          </p:cNvSpPr>
          <p:nvPr>
            <p:ph idx="1"/>
          </p:nvPr>
        </p:nvSpPr>
        <p:spPr/>
        <p:txBody>
          <a:bodyPr>
            <a:normAutofit/>
          </a:bodyPr>
          <a:lstStyle/>
          <a:p>
            <a:r>
              <a:rPr lang="en-US" dirty="0"/>
              <a:t>The lexical analyzer breaks every token up into a token type and the sequence of characters that make up the token. For example, the Lobster code</a:t>
            </a:r>
          </a:p>
          <a:p>
            <a:r>
              <a:rPr lang="en-US" dirty="0"/>
              <a:t>int myVar = 5;</a:t>
            </a:r>
          </a:p>
          <a:p>
            <a:r>
              <a:rPr lang="en-US" dirty="0"/>
              <a:t>Would be broken up into the following 5 tokens:</a:t>
            </a:r>
          </a:p>
          <a:p>
            <a:r>
              <a:rPr lang="en-US" dirty="0"/>
              <a:t>1. (INTEGER, “int”), 					2. (IDENTIFIER, “myVar”), </a:t>
            </a:r>
          </a:p>
          <a:p>
            <a:r>
              <a:rPr lang="en-US" dirty="0"/>
              <a:t>3. (ASSIGNMENT_OPERATOR, “=“), 			4. (INT_LITERAL, “5”), </a:t>
            </a:r>
          </a:p>
          <a:p>
            <a:r>
              <a:rPr lang="en-US" dirty="0"/>
              <a:t>5. (SEMI_COLOM, “;”)</a:t>
            </a:r>
          </a:p>
        </p:txBody>
      </p:sp>
    </p:spTree>
    <p:extLst>
      <p:ext uri="{BB962C8B-B14F-4D97-AF65-F5344CB8AC3E}">
        <p14:creationId xmlns:p14="http://schemas.microsoft.com/office/powerpoint/2010/main" val="31481076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E32B2-A104-D647-BCF6-91203BAB07FF}"/>
              </a:ext>
            </a:extLst>
          </p:cNvPr>
          <p:cNvSpPr>
            <a:spLocks noGrp="1"/>
          </p:cNvSpPr>
          <p:nvPr>
            <p:ph type="title"/>
          </p:nvPr>
        </p:nvSpPr>
        <p:spPr/>
        <p:txBody>
          <a:bodyPr/>
          <a:lstStyle/>
          <a:p>
            <a:r>
              <a:rPr lang="en-US" dirty="0"/>
              <a:t>Parser</a:t>
            </a:r>
          </a:p>
        </p:txBody>
      </p:sp>
      <p:sp>
        <p:nvSpPr>
          <p:cNvPr id="3" name="Content Placeholder 2">
            <a:extLst>
              <a:ext uri="{FF2B5EF4-FFF2-40B4-BE49-F238E27FC236}">
                <a16:creationId xmlns:a16="http://schemas.microsoft.com/office/drawing/2014/main" id="{423D562E-4AFF-AC4D-8AF8-1B015E01229B}"/>
              </a:ext>
            </a:extLst>
          </p:cNvPr>
          <p:cNvSpPr>
            <a:spLocks noGrp="1"/>
          </p:cNvSpPr>
          <p:nvPr>
            <p:ph idx="1"/>
          </p:nvPr>
        </p:nvSpPr>
        <p:spPr/>
        <p:txBody>
          <a:bodyPr>
            <a:normAutofit fontScale="85000" lnSpcReduction="20000"/>
          </a:bodyPr>
          <a:lstStyle/>
          <a:p>
            <a:r>
              <a:rPr lang="en-US" dirty="0"/>
              <a:t>The parser for Lobster is a top-down recursive descent parser.</a:t>
            </a:r>
          </a:p>
          <a:p>
            <a:r>
              <a:rPr lang="en-US" dirty="0"/>
              <a:t>In order to have the correct precedence for operators, a bottom-up parser with operator precedence built into it is used to disambiguate when building the parse tree.</a:t>
            </a:r>
          </a:p>
          <a:p>
            <a:r>
              <a:rPr lang="en-US" dirty="0"/>
              <a:t>For example, consider the expression:		Y + 3 * X</a:t>
            </a:r>
          </a:p>
          <a:p>
            <a:r>
              <a:rPr lang="en-US" dirty="0"/>
              <a:t>In the parse tree, this would be represented as follows:</a:t>
            </a:r>
          </a:p>
          <a:p>
            <a:pPr marL="3200400" lvl="7" indent="0">
              <a:buNone/>
            </a:pPr>
            <a:r>
              <a:rPr lang="en-US" sz="1800" dirty="0"/>
              <a:t>	+</a:t>
            </a:r>
          </a:p>
          <a:p>
            <a:pPr marL="3200400" lvl="7" indent="0">
              <a:buNone/>
            </a:pPr>
            <a:r>
              <a:rPr lang="en-US" sz="1800" dirty="0"/>
              <a:t>		</a:t>
            </a:r>
          </a:p>
          <a:p>
            <a:pPr marL="3200400" lvl="7" indent="0">
              <a:buNone/>
            </a:pPr>
            <a:r>
              <a:rPr lang="en-US" sz="1800" dirty="0"/>
              <a:t>Y	          *</a:t>
            </a:r>
          </a:p>
          <a:p>
            <a:pPr marL="3200400" lvl="7" indent="0">
              <a:buNone/>
            </a:pPr>
            <a:r>
              <a:rPr lang="en-US" sz="1800" dirty="0"/>
              <a:t>	      	    </a:t>
            </a:r>
          </a:p>
          <a:p>
            <a:pPr marL="3200400" lvl="7" indent="0">
              <a:buNone/>
            </a:pPr>
            <a:r>
              <a:rPr lang="en-US" sz="1800" dirty="0"/>
              <a:t>	       3	    X</a:t>
            </a:r>
          </a:p>
          <a:p>
            <a:pPr marL="3200400" lvl="7" indent="0">
              <a:buNone/>
            </a:pPr>
            <a:endParaRPr lang="en-US" sz="1800" dirty="0"/>
          </a:p>
          <a:p>
            <a:pPr marL="3200400" lvl="7" indent="0">
              <a:buNone/>
            </a:pPr>
            <a:endParaRPr lang="en-US" sz="1800" dirty="0"/>
          </a:p>
          <a:p>
            <a:pPr marL="3200400" lvl="7" indent="0">
              <a:buNone/>
            </a:pPr>
            <a:endParaRPr lang="en-US" sz="1800" dirty="0"/>
          </a:p>
        </p:txBody>
      </p:sp>
      <p:cxnSp>
        <p:nvCxnSpPr>
          <p:cNvPr id="5" name="Straight Arrow Connector 4">
            <a:extLst>
              <a:ext uri="{FF2B5EF4-FFF2-40B4-BE49-F238E27FC236}">
                <a16:creationId xmlns:a16="http://schemas.microsoft.com/office/drawing/2014/main" id="{BD899BF9-335A-314B-A41A-6B8F3C5E9CCA}"/>
              </a:ext>
            </a:extLst>
          </p:cNvPr>
          <p:cNvCxnSpPr/>
          <p:nvPr/>
        </p:nvCxnSpPr>
        <p:spPr>
          <a:xfrm flipH="1">
            <a:off x="4884234" y="4014439"/>
            <a:ext cx="245327" cy="412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8FDAE87-6D1E-DF46-A335-10415A32107C}"/>
              </a:ext>
            </a:extLst>
          </p:cNvPr>
          <p:cNvCxnSpPr>
            <a:cxnSpLocks/>
          </p:cNvCxnSpPr>
          <p:nvPr/>
        </p:nvCxnSpPr>
        <p:spPr>
          <a:xfrm>
            <a:off x="5386039" y="4014439"/>
            <a:ext cx="323385" cy="412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FBDFCA5-CE60-C742-96CC-F527DC92E55D}"/>
              </a:ext>
            </a:extLst>
          </p:cNvPr>
          <p:cNvCxnSpPr/>
          <p:nvPr/>
        </p:nvCxnSpPr>
        <p:spPr>
          <a:xfrm flipH="1">
            <a:off x="5575610" y="4594302"/>
            <a:ext cx="133814" cy="409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18A9447-ED1E-A24F-A906-164A50274725}"/>
              </a:ext>
            </a:extLst>
          </p:cNvPr>
          <p:cNvCxnSpPr>
            <a:cxnSpLocks/>
          </p:cNvCxnSpPr>
          <p:nvPr/>
        </p:nvCxnSpPr>
        <p:spPr>
          <a:xfrm>
            <a:off x="5876693" y="4594302"/>
            <a:ext cx="379141" cy="409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6679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4E500-5645-0C4A-B543-776BE5F232A2}"/>
              </a:ext>
            </a:extLst>
          </p:cNvPr>
          <p:cNvSpPr>
            <a:spLocks noGrp="1"/>
          </p:cNvSpPr>
          <p:nvPr>
            <p:ph type="title"/>
          </p:nvPr>
        </p:nvSpPr>
        <p:spPr/>
        <p:txBody>
          <a:bodyPr/>
          <a:lstStyle/>
          <a:p>
            <a:r>
              <a:rPr lang="en-US" dirty="0"/>
              <a:t>Code Generator</a:t>
            </a:r>
          </a:p>
        </p:txBody>
      </p:sp>
      <p:sp>
        <p:nvSpPr>
          <p:cNvPr id="3" name="Content Placeholder 2">
            <a:extLst>
              <a:ext uri="{FF2B5EF4-FFF2-40B4-BE49-F238E27FC236}">
                <a16:creationId xmlns:a16="http://schemas.microsoft.com/office/drawing/2014/main" id="{7DDE6EB8-5BC8-3747-A12E-7AAC09CFE53A}"/>
              </a:ext>
            </a:extLst>
          </p:cNvPr>
          <p:cNvSpPr>
            <a:spLocks noGrp="1"/>
          </p:cNvSpPr>
          <p:nvPr>
            <p:ph idx="1"/>
          </p:nvPr>
        </p:nvSpPr>
        <p:spPr/>
        <p:txBody>
          <a:bodyPr/>
          <a:lstStyle/>
          <a:p>
            <a:r>
              <a:rPr lang="en-US" dirty="0"/>
              <a:t>The code generator outputs the list of instructions that can be run by the Lobster Virtual Machine.</a:t>
            </a:r>
          </a:p>
          <a:p>
            <a:r>
              <a:rPr lang="en-US" dirty="0"/>
              <a:t>Every instruction is represented as a 15-byte sequence, with instructions that take less than 15 bytes being padded with 0s.</a:t>
            </a:r>
          </a:p>
          <a:p>
            <a:r>
              <a:rPr lang="en-US" dirty="0"/>
              <a:t>During execution, the program has 256 total registers to use, along with a stack to store the contents of registers during function calls.</a:t>
            </a:r>
          </a:p>
          <a:p>
            <a:r>
              <a:rPr lang="en-US" dirty="0"/>
              <a:t>Assignments are always done with pointers, rather than how assembly language generally handles assignments.</a:t>
            </a:r>
          </a:p>
        </p:txBody>
      </p:sp>
    </p:spTree>
    <p:extLst>
      <p:ext uri="{BB962C8B-B14F-4D97-AF65-F5344CB8AC3E}">
        <p14:creationId xmlns:p14="http://schemas.microsoft.com/office/powerpoint/2010/main" val="231059988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122A5-B3C5-4241-9AB5-82694AFE9717}"/>
              </a:ext>
            </a:extLst>
          </p:cNvPr>
          <p:cNvSpPr>
            <a:spLocks noGrp="1"/>
          </p:cNvSpPr>
          <p:nvPr>
            <p:ph type="title"/>
          </p:nvPr>
        </p:nvSpPr>
        <p:spPr/>
        <p:txBody>
          <a:bodyPr/>
          <a:lstStyle/>
          <a:p>
            <a:pPr algn="ctr"/>
            <a:r>
              <a:rPr lang="en-US" dirty="0"/>
              <a:t>Implementation Scheme: Variables</a:t>
            </a:r>
          </a:p>
        </p:txBody>
      </p:sp>
      <p:sp>
        <p:nvSpPr>
          <p:cNvPr id="3" name="Content Placeholder 2">
            <a:extLst>
              <a:ext uri="{FF2B5EF4-FFF2-40B4-BE49-F238E27FC236}">
                <a16:creationId xmlns:a16="http://schemas.microsoft.com/office/drawing/2014/main" id="{02B7391B-B759-4F46-973B-4D913B83281E}"/>
              </a:ext>
            </a:extLst>
          </p:cNvPr>
          <p:cNvSpPr>
            <a:spLocks noGrp="1"/>
          </p:cNvSpPr>
          <p:nvPr>
            <p:ph idx="1"/>
          </p:nvPr>
        </p:nvSpPr>
        <p:spPr/>
        <p:txBody>
          <a:bodyPr/>
          <a:lstStyle/>
          <a:p>
            <a:r>
              <a:rPr lang="en-US" dirty="0"/>
              <a:t>Variable declarations for local variables in a function are handled via the instruction: STACK_VARIABLE_DECLARE,	IDENTIFIER_NUM	</a:t>
            </a:r>
          </a:p>
          <a:p>
            <a:r>
              <a:rPr lang="en-US" dirty="0"/>
              <a:t>Variable declarations for global variables in a program are handled with the instruction:</a:t>
            </a:r>
          </a:p>
          <a:p>
            <a:r>
              <a:rPr lang="en-US" dirty="0"/>
              <a:t>GLOBAL_VARIABLE_DECLARE, 	IDENTIFIER_NUM</a:t>
            </a:r>
          </a:p>
          <a:p>
            <a:r>
              <a:rPr lang="en-US" dirty="0"/>
              <a:t>IDENTIFIER_NUM is a number which is used to uniquely identify a variable. The instructions MOVE_GLOBAL_ADDRESS_TO_REG and MOVE_STACK_ADDRESS_TO_REG are used to get the address of a variable specified by an identifier number and store it in a register.</a:t>
            </a:r>
          </a:p>
        </p:txBody>
      </p:sp>
    </p:spTree>
    <p:extLst>
      <p:ext uri="{BB962C8B-B14F-4D97-AF65-F5344CB8AC3E}">
        <p14:creationId xmlns:p14="http://schemas.microsoft.com/office/powerpoint/2010/main" val="41795096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A718-2A61-7B46-8645-6DDC7731417D}"/>
              </a:ext>
            </a:extLst>
          </p:cNvPr>
          <p:cNvSpPr>
            <a:spLocks noGrp="1"/>
          </p:cNvSpPr>
          <p:nvPr>
            <p:ph type="title"/>
          </p:nvPr>
        </p:nvSpPr>
        <p:spPr/>
        <p:txBody>
          <a:bodyPr/>
          <a:lstStyle/>
          <a:p>
            <a:pPr algn="ctr"/>
            <a:r>
              <a:rPr lang="en-US" dirty="0"/>
              <a:t>	Variable Example</a:t>
            </a:r>
          </a:p>
        </p:txBody>
      </p:sp>
      <p:sp>
        <p:nvSpPr>
          <p:cNvPr id="3" name="Content Placeholder 2">
            <a:extLst>
              <a:ext uri="{FF2B5EF4-FFF2-40B4-BE49-F238E27FC236}">
                <a16:creationId xmlns:a16="http://schemas.microsoft.com/office/drawing/2014/main" id="{3B748D2E-B277-EF48-B1CB-E50E17217EB4}"/>
              </a:ext>
            </a:extLst>
          </p:cNvPr>
          <p:cNvSpPr>
            <a:spLocks noGrp="1"/>
          </p:cNvSpPr>
          <p:nvPr>
            <p:ph idx="1"/>
          </p:nvPr>
        </p:nvSpPr>
        <p:spPr/>
        <p:txBody>
          <a:bodyPr/>
          <a:lstStyle/>
          <a:p>
            <a:r>
              <a:rPr lang="en-US" dirty="0"/>
              <a:t>The following code creates a stack variable identified by the number 5. It then assigns the value of the integer 2 to this variable:</a:t>
            </a:r>
          </a:p>
          <a:p>
            <a:endParaRPr lang="en-US" dirty="0"/>
          </a:p>
        </p:txBody>
      </p:sp>
      <p:pic>
        <p:nvPicPr>
          <p:cNvPr id="4" name="Picture 3">
            <a:extLst>
              <a:ext uri="{FF2B5EF4-FFF2-40B4-BE49-F238E27FC236}">
                <a16:creationId xmlns:a16="http://schemas.microsoft.com/office/drawing/2014/main" id="{685BF1DD-5517-2041-A7D7-037106AA4C2A}"/>
              </a:ext>
            </a:extLst>
          </p:cNvPr>
          <p:cNvPicPr>
            <a:picLocks noChangeAspect="1"/>
          </p:cNvPicPr>
          <p:nvPr/>
        </p:nvPicPr>
        <p:blipFill>
          <a:blip r:embed="rId2"/>
          <a:stretch>
            <a:fillRect/>
          </a:stretch>
        </p:blipFill>
        <p:spPr>
          <a:xfrm>
            <a:off x="2724150" y="3129396"/>
            <a:ext cx="6743700" cy="876300"/>
          </a:xfrm>
          <a:prstGeom prst="rect">
            <a:avLst/>
          </a:prstGeom>
        </p:spPr>
      </p:pic>
    </p:spTree>
    <p:extLst>
      <p:ext uri="{BB962C8B-B14F-4D97-AF65-F5344CB8AC3E}">
        <p14:creationId xmlns:p14="http://schemas.microsoft.com/office/powerpoint/2010/main" val="3046022373"/>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29</TotalTime>
  <Words>1719</Words>
  <Application>Microsoft Macintosh PowerPoint</Application>
  <PresentationFormat>Widescreen</PresentationFormat>
  <Paragraphs>113</Paragraphs>
  <Slides>26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Gill Sans MT</vt:lpstr>
      <vt:lpstr>Gallery</vt:lpstr>
      <vt:lpstr>The Lobster Programming Language</vt:lpstr>
      <vt:lpstr>What is Lobster?</vt:lpstr>
      <vt:lpstr>Steps for compiling a lobster program</vt:lpstr>
      <vt:lpstr>Preprocessor</vt:lpstr>
      <vt:lpstr>Lexical Analyzer</vt:lpstr>
      <vt:lpstr>Parser</vt:lpstr>
      <vt:lpstr>Code Generator</vt:lpstr>
      <vt:lpstr>Implementation Scheme: Variables</vt:lpstr>
      <vt:lpstr> Variable Example</vt:lpstr>
      <vt:lpstr>Implementation Scheme: Function Calls</vt:lpstr>
      <vt:lpstr>Function Calls (cont.)</vt:lpstr>
      <vt:lpstr>Implementation Scheme (2): Function Definitions</vt:lpstr>
      <vt:lpstr>Function Calls (cont.)</vt:lpstr>
      <vt:lpstr>Classes</vt:lpstr>
      <vt:lpstr>For Loop Structure:</vt:lpstr>
      <vt:lpstr>If-Elif-else structure:</vt:lpstr>
      <vt:lpstr>A complete Example:</vt:lpstr>
      <vt:lpstr> Result of Compilation</vt:lpstr>
      <vt:lpstr>Runtime Environment</vt:lpstr>
      <vt:lpstr>Control path</vt:lpstr>
      <vt:lpstr>Built-in Structures</vt:lpstr>
      <vt:lpstr>Lobster Sort</vt:lpstr>
      <vt:lpstr>Comparison of Lobster Sort and the C++ Standard Sort:</vt:lpstr>
      <vt:lpstr>Future Plans</vt:lpstr>
      <vt:lpstr>Future Plans (Cont.)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Lobster Programming Language</dc:title>
  <dc:creator>Microsoft Office User</dc:creator>
  <cp:lastModifiedBy>Microsoft Office User</cp:lastModifiedBy>
  <cp:revision>3</cp:revision>
  <dcterms:created xsi:type="dcterms:W3CDTF">2020-05-11T07:32:56Z</dcterms:created>
  <dcterms:modified xsi:type="dcterms:W3CDTF">2020-05-11T08:02:54Z</dcterms:modified>
</cp:coreProperties>
</file>